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633" r:id="rId3"/>
    <p:sldId id="653" r:id="rId4"/>
    <p:sldId id="657" r:id="rId5"/>
    <p:sldId id="635" r:id="rId6"/>
    <p:sldId id="642" r:id="rId7"/>
    <p:sldId id="643" r:id="rId8"/>
    <p:sldId id="648" r:id="rId9"/>
    <p:sldId id="649" r:id="rId10"/>
    <p:sldId id="646" r:id="rId11"/>
    <p:sldId id="654" r:id="rId12"/>
    <p:sldId id="613" r:id="rId13"/>
    <p:sldId id="471" r:id="rId14"/>
    <p:sldId id="655" r:id="rId15"/>
    <p:sldId id="656" r:id="rId16"/>
    <p:sldId id="567" r:id="rId17"/>
    <p:sldId id="568" r:id="rId18"/>
    <p:sldId id="626" r:id="rId19"/>
    <p:sldId id="650" r:id="rId20"/>
    <p:sldId id="614" r:id="rId21"/>
    <p:sldId id="640" r:id="rId22"/>
    <p:sldId id="651" r:id="rId23"/>
    <p:sldId id="627" r:id="rId24"/>
    <p:sldId id="577" r:id="rId25"/>
    <p:sldId id="630" r:id="rId26"/>
    <p:sldId id="631" r:id="rId27"/>
    <p:sldId id="632" r:id="rId28"/>
    <p:sldId id="639" r:id="rId29"/>
    <p:sldId id="641" r:id="rId30"/>
    <p:sldId id="65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6" autoAdjust="0"/>
    <p:restoredTop sz="76374" autoAdjust="0"/>
  </p:normalViewPr>
  <p:slideViewPr>
    <p:cSldViewPr snapToGrid="0" snapToObjects="1">
      <p:cViewPr>
        <p:scale>
          <a:sx n="70" d="100"/>
          <a:sy n="70" d="100"/>
        </p:scale>
        <p:origin x="1528" y="728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dirty="0" smtClean="0"/>
              <a:t> principals?</a:t>
            </a:r>
          </a:p>
          <a:p>
            <a:r>
              <a:rPr lang="en-US" dirty="0" smtClean="0"/>
              <a:t>Comparisons</a:t>
            </a:r>
          </a:p>
          <a:p>
            <a:r>
              <a:rPr lang="en-US" dirty="0" smtClean="0"/>
              <a:t>Causality, Mechanism, Structure, Explanation</a:t>
            </a:r>
          </a:p>
          <a:p>
            <a:r>
              <a:rPr lang="en-US" dirty="0" smtClean="0"/>
              <a:t>Multivariate analysis</a:t>
            </a:r>
          </a:p>
          <a:p>
            <a:r>
              <a:rPr lang="en-US" dirty="0" smtClean="0"/>
              <a:t>Integration of Evidence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Content (Counts Most of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What’s even more important is what the ensured was included at the top and bottom…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baseline="0" dirty="0" smtClean="0"/>
              <a:t> principals: </a:t>
            </a:r>
          </a:p>
          <a:p>
            <a:r>
              <a:rPr lang="en-US" dirty="0" smtClean="0"/>
              <a:t>Comparisons</a:t>
            </a:r>
          </a:p>
          <a:p>
            <a:r>
              <a:rPr lang="en-US" dirty="0" smtClean="0"/>
              <a:t>Causality, Mechanism, Structure, Explanation</a:t>
            </a:r>
          </a:p>
          <a:p>
            <a:r>
              <a:rPr lang="en-US" dirty="0" smtClean="0"/>
              <a:t>Multivariate analysis</a:t>
            </a:r>
          </a:p>
          <a:p>
            <a:r>
              <a:rPr lang="en-US" dirty="0" smtClean="0"/>
              <a:t>Integration of Evidence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Content (Counts Most of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91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Realism </a:t>
            </a:r>
            <a:r>
              <a:rPr lang="en-US" dirty="0" err="1" smtClean="0"/>
              <a:t>vs</a:t>
            </a:r>
            <a:r>
              <a:rPr lang="en-US" dirty="0" smtClean="0"/>
              <a:t> Precision</a:t>
            </a:r>
          </a:p>
          <a:p>
            <a:r>
              <a:rPr lang="en-US" dirty="0" smtClean="0"/>
              <a:t>Generalizability </a:t>
            </a:r>
            <a:r>
              <a:rPr lang="en-US" dirty="0" err="1" smtClean="0"/>
              <a:t>vs</a:t>
            </a:r>
            <a:r>
              <a:rPr lang="en-US" smtClean="0"/>
              <a:t> Contextualization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0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American Heritage dictionary, Concise Oxford dictionary 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3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American Heritage dictionary, Concise Oxford dictionary 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2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American Heritage dictionary, Concise Oxford dictionary 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3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Charles Joseph </a:t>
            </a:r>
            <a:r>
              <a:rPr lang="en-US" dirty="0" err="1" smtClean="0"/>
              <a:t>Minard's</a:t>
            </a:r>
            <a:r>
              <a:rPr lang="en-US" dirty="0" smtClean="0"/>
              <a:t> Carte Figurative illustrates facts related to Napoleon's 1812 Russian campaign.</a:t>
            </a:r>
          </a:p>
          <a:p>
            <a:r>
              <a:rPr lang="en-US" dirty="0" smtClean="0"/>
              <a:t>He uses the term "data-ink ratio" to argue against using excessive decoration in visual displays of </a:t>
            </a:r>
            <a:r>
              <a:rPr lang="en-US" smtClean="0"/>
              <a:t>quantitative information</a:t>
            </a:r>
            <a:r>
              <a:rPr lang="en-US" baseline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1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Make large datasets coherent</a:t>
            </a:r>
          </a:p>
          <a:p>
            <a:pPr lvl="1"/>
            <a:r>
              <a:rPr lang="en-US" sz="2000" dirty="0" smtClean="0">
                <a:latin typeface="Geneva" charset="0"/>
                <a:ea typeface="ＭＳ Ｐゴシック" charset="0"/>
              </a:rPr>
              <a:t>Compact</a:t>
            </a:r>
          </a:p>
          <a:p>
            <a:pPr lvl="1"/>
            <a:r>
              <a:rPr lang="en-US" sz="2000" dirty="0" smtClean="0">
                <a:latin typeface="Geneva" charset="0"/>
                <a:ea typeface="ＭＳ Ｐゴシック" charset="0"/>
              </a:rPr>
              <a:t>Multivariate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Present information from various viewpoints 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Support visual comparisons [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]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Tell stories about the data (causality &amp; structure...</a:t>
            </a:r>
            <a:r>
              <a:rPr lang="en-US" sz="2000" dirty="0" smtClean="0">
                <a:latin typeface="Geneva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Have visual integration (images, words, etc.)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Document for credibility (baseline, scale, context)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But remember </a:t>
            </a:r>
            <a:r>
              <a:rPr lang="ja-JP" alt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analytical presentations ultimately stand or fail depending on the quality, relevance, and integrity of their content</a:t>
            </a:r>
            <a:r>
              <a:rPr lang="ja-JP" alt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1800" dirty="0" smtClean="0">
                <a:latin typeface="Geneva" charset="0"/>
                <a:ea typeface="ＭＳ Ｐゴシック" charset="0"/>
                <a:cs typeface="ＭＳ Ｐゴシック" charset="0"/>
              </a:rPr>
              <a:t> [</a:t>
            </a:r>
            <a:r>
              <a:rPr lang="en-US" altLang="ja-JP" sz="18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altLang="ja-JP" sz="1800" dirty="0" smtClean="0">
                <a:latin typeface="Geneva" charset="0"/>
                <a:ea typeface="ＭＳ Ｐゴシック" charset="0"/>
                <a:cs typeface="ＭＳ Ｐゴシック" charset="0"/>
              </a:rPr>
              <a:t>, Beautiful Evidence, p. 136]</a:t>
            </a: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50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for next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4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nguyen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981BCD-70EE-A341-8BFF-5D0A946B92B9}" type="slidenum">
              <a:rPr lang="en-US" sz="1200"/>
              <a:pPr eaLnBrk="1" hangingPunct="1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Lightweight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Visualization – what’s left out is as important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as what is put in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0" r:id="rId19"/>
    <p:sldLayoutId id="2147483671" r:id="rId20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www.visual-literacy.org/periodic_table/periodic_tabl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7/31/business/20080801-metrics-graphic.html?_r=0" TargetMode="External"/><Relationship Id="rId4" Type="http://schemas.openxmlformats.org/officeDocument/2006/relationships/hyperlink" Target="http://googletrends.github.io/iframe-scaffolder/#/view?urls=Thanksgiving 2015|https:%2F%2Fgoogledataorg.cartodb.com%2Fu%2Fgoogledata%2Fviz%2Fbf595f4c-7381-11e5-9ec5-42010a14800c%2Fembed_map&amp;active=0&amp;sharing=1&amp;autoplay=0&amp;loop=1&amp;layout=narrative&amp;theme=red&amp;title=A day in the life: US Thanksgiving on Google Flights&amp;description=The day before Thanksgiving 2015 shown in US domestic and international air travel booked with Google Flights" TargetMode="External"/><Relationship Id="rId5" Type="http://schemas.openxmlformats.org/officeDocument/2006/relationships/hyperlink" Target="http://www.slate.com/blogs/the_slatest/2015/10/06/syrian_conflict_relationships_explained.html" TargetMode="External"/><Relationship Id="rId6" Type="http://schemas.openxmlformats.org/officeDocument/2006/relationships/hyperlink" Target="http://mbtaviz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lowingdata.com/2015/12/15/a-day-in-the-life-of-american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 err="1" smtClean="0"/>
              <a:t>Mankoff</a:t>
            </a:r>
            <a:r>
              <a:rPr lang="en-US" dirty="0" smtClean="0"/>
              <a:t> &amp; Nikola Banovic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</a:t>
            </a:r>
            <a:r>
              <a:rPr lang="en-US" dirty="0" smtClean="0"/>
              <a:t>2017</a:t>
            </a:r>
            <a:endParaRPr lang="en-US" dirty="0" smtClean="0"/>
          </a:p>
          <a:p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sz="1400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sz="1400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sz="1400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sz="1400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sz="1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8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Hans </a:t>
            </a:r>
            <a:r>
              <a:rPr lang="en-US" dirty="0" err="1" smtClean="0"/>
              <a:t>Rosling</a:t>
            </a:r>
            <a:r>
              <a:rPr lang="en-US" dirty="0" smtClean="0"/>
              <a:t> on Health &amp; Wealth</a:t>
            </a:r>
            <a:endParaRPr lang="en-US" dirty="0"/>
          </a:p>
        </p:txBody>
      </p:sp>
      <p:pic>
        <p:nvPicPr>
          <p:cNvPr id="7" name="Content Placeholder 6" descr="Screen Shot 2014-02-24 at 2.13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05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55732" y="1396204"/>
            <a:ext cx="71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=ahp7QhbB8G4</a:t>
            </a:r>
          </a:p>
        </p:txBody>
      </p:sp>
    </p:spTree>
    <p:extLst>
      <p:ext uri="{BB962C8B-B14F-4D97-AF65-F5344CB8AC3E}">
        <p14:creationId xmlns:p14="http://schemas.microsoft.com/office/powerpoint/2010/main" val="41535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Visualize: to form a mental image or vision of …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Visualize: to imagine or remember as if actually seeing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946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 uiExpand="1" build="p" bldLvl="2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depiction of information using spatial or graphical representations, to facilitate comparison, pattern recognition, change detection, and other cognitive skills by making use of the visual system (Hearst 03). </a:t>
            </a:r>
          </a:p>
          <a:p>
            <a:pPr>
              <a:buFontTx/>
              <a:buNone/>
            </a:pP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ja-JP" altLang="en-US" dirty="0" smtClean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that which gives to the viewer the greatest number of ideas in the shortest time with the least ink in the smallest space.</a:t>
            </a:r>
            <a:r>
              <a:rPr lang="ja-JP" altLang="en-US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 --Edward R. </a:t>
            </a:r>
            <a:r>
              <a:rPr lang="en-US" altLang="ja-JP" dirty="0" err="1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endParaRPr lang="en-US" altLang="ja-JP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altLang="ja-JP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Further Reading: http://</a:t>
            </a:r>
            <a:r>
              <a:rPr lang="en-US" altLang="ja-JP" dirty="0" err="1">
                <a:latin typeface="Geneva" charset="0"/>
                <a:ea typeface="ＭＳ Ｐゴシック" charset="0"/>
                <a:cs typeface="ＭＳ Ｐゴシック" charset="0"/>
              </a:rPr>
              <a:t>fellinlovewithdata.com</a:t>
            </a: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/guides/7-classic-foundational-vis-papers</a:t>
            </a:r>
            <a:endParaRPr lang="en-US" altLang="ja-JP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9200" y="5680642"/>
            <a:ext cx="11430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>
                <a:solidFill>
                  <a:srgbClr val="687D29"/>
                </a:solidFill>
                <a:latin typeface="Courier" charset="0"/>
              </a:rPr>
              <a:t>Image from mapquest.com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The Power of Visualization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4384" y="2175442"/>
            <a:ext cx="7772400" cy="2819400"/>
          </a:xfrm>
        </p:spPr>
        <p:txBody>
          <a:bodyPr/>
          <a:lstStyle/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1. Start out going Southwest on ELLSWORTH AVE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    Towards BROADWAY by turning right.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2: Turn RIGHT onto BROADWAY.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3. Turn RIGHT onto QUINCY ST.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4. Turn LEFT onto CAMBRIDGE ST.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5. Turn SLIGHT RIGHT onto MASSACHUSETTS AVE.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6. Turn RIGHT onto RUSSELL ST.</a:t>
            </a:r>
            <a:r>
              <a:rPr lang="en-US" sz="12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12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4020" name="Picture 4" descr="C:\My Documents\Viz\m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992268"/>
            <a:ext cx="5344174" cy="379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1" name="Freeform 5"/>
          <p:cNvSpPr>
            <a:spLocks/>
          </p:cNvSpPr>
          <p:nvPr/>
        </p:nvSpPr>
        <p:spPr bwMode="auto">
          <a:xfrm>
            <a:off x="6477000" y="2785042"/>
            <a:ext cx="1676400" cy="2514600"/>
          </a:xfrm>
          <a:custGeom>
            <a:avLst/>
            <a:gdLst>
              <a:gd name="T0" fmla="*/ 2147483647 w 1056"/>
              <a:gd name="T1" fmla="*/ 2147483647 h 1584"/>
              <a:gd name="T2" fmla="*/ 2147483647 w 1056"/>
              <a:gd name="T3" fmla="*/ 2147483647 h 1584"/>
              <a:gd name="T4" fmla="*/ 2147483647 w 1056"/>
              <a:gd name="T5" fmla="*/ 2147483647 h 1584"/>
              <a:gd name="T6" fmla="*/ 2147483647 w 1056"/>
              <a:gd name="T7" fmla="*/ 2147483647 h 1584"/>
              <a:gd name="T8" fmla="*/ 0 w 1056"/>
              <a:gd name="T9" fmla="*/ 2147483647 h 1584"/>
              <a:gd name="T10" fmla="*/ 2147483647 w 1056"/>
              <a:gd name="T11" fmla="*/ 0 h 15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56"/>
              <a:gd name="T19" fmla="*/ 0 h 1584"/>
              <a:gd name="T20" fmla="*/ 1056 w 1056"/>
              <a:gd name="T21" fmla="*/ 1584 h 15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56" h="1584">
                <a:moveTo>
                  <a:pt x="1056" y="1440"/>
                </a:moveTo>
                <a:lnTo>
                  <a:pt x="960" y="1584"/>
                </a:lnTo>
                <a:lnTo>
                  <a:pt x="288" y="1200"/>
                </a:lnTo>
                <a:lnTo>
                  <a:pt x="288" y="336"/>
                </a:lnTo>
                <a:lnTo>
                  <a:pt x="0" y="96"/>
                </a:lnTo>
                <a:lnTo>
                  <a:pt x="144" y="0"/>
                </a:lnTo>
              </a:path>
            </a:pathLst>
          </a:custGeom>
          <a:noFill/>
          <a:ln w="57150">
            <a:solidFill>
              <a:schemeClr val="hlink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The Power of Visualization</a:t>
            </a:r>
          </a:p>
        </p:txBody>
      </p:sp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" y="103880"/>
            <a:ext cx="9139384" cy="554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1143000" y="5815111"/>
            <a:ext cx="75328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Line </a:t>
            </a:r>
            <a:r>
              <a:rPr lang="en-US" dirty="0" smtClean="0"/>
              <a:t>drive </a:t>
            </a:r>
            <a:r>
              <a:rPr lang="en-US" dirty="0"/>
              <a:t>tool by </a:t>
            </a:r>
            <a:r>
              <a:rPr lang="en-US" dirty="0" err="1"/>
              <a:t>Maneesh</a:t>
            </a:r>
            <a:r>
              <a:rPr lang="en-US" dirty="0"/>
              <a:t> </a:t>
            </a:r>
            <a:r>
              <a:rPr lang="en-US" dirty="0" err="1"/>
              <a:t>Agrawala</a:t>
            </a:r>
            <a:r>
              <a:rPr lang="en-US" dirty="0"/>
              <a:t> http://</a:t>
            </a:r>
            <a:r>
              <a:rPr lang="en-US" dirty="0" err="1"/>
              <a:t>graphics.stanford.edu</a:t>
            </a:r>
            <a:r>
              <a:rPr lang="en-US" dirty="0"/>
              <a:t>/~</a:t>
            </a:r>
            <a:r>
              <a:rPr lang="en-US" dirty="0" err="1"/>
              <a:t>maneesh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11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Power of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Design </a:t>
            </a:r>
            <a:r>
              <a:rPr lang="en-US" i="1" dirty="0" smtClean="0">
                <a:latin typeface="Geneva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interaction in Visualization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38775" y="3516342"/>
            <a:ext cx="22522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Lee, </a:t>
            </a:r>
            <a:r>
              <a:rPr lang="en-US" dirty="0" err="1" smtClean="0"/>
              <a:t>Forlizzi</a:t>
            </a:r>
            <a:r>
              <a:rPr lang="en-US" dirty="0" smtClean="0"/>
              <a:t> &amp; Hudson</a:t>
            </a:r>
            <a:endParaRPr lang="en-US" dirty="0"/>
          </a:p>
        </p:txBody>
      </p:sp>
      <p:pic>
        <p:nvPicPr>
          <p:cNvPr id="4" name="Picture 3" descr="Screen Shot 2015-02-02 at 5.0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829"/>
            <a:ext cx="9144000" cy="2180663"/>
          </a:xfrm>
          <a:prstGeom prst="rect">
            <a:avLst/>
          </a:prstGeom>
        </p:spPr>
      </p:pic>
      <p:pic>
        <p:nvPicPr>
          <p:cNvPr id="6" name="Picture 5" descr="Screen Shot 2015-02-02 at 4.5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54" y="3488492"/>
            <a:ext cx="6944146" cy="3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21973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2977314"/>
            <a:ext cx="8130962" cy="38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Simple, Interactive, Informative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132" y="5050514"/>
            <a:ext cx="7048804" cy="5851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/>
              <a:t>fivethirtyeight.com</a:t>
            </a:r>
            <a:r>
              <a:rPr lang="en-US" sz="2400" dirty="0"/>
              <a:t>/features/gun-deaths/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32" y="1901951"/>
            <a:ext cx="7695633" cy="29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1128944" y="1448007"/>
            <a:ext cx="4604199" cy="437997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/>
              <a:t>Does it support comparisons?</a:t>
            </a:r>
            <a:endParaRPr lang="en-US" dirty="0"/>
          </a:p>
          <a:p>
            <a:r>
              <a:rPr lang="en-US" dirty="0"/>
              <a:t>Causality, Mechanism, Structure, </a:t>
            </a:r>
            <a:r>
              <a:rPr lang="en-US" dirty="0" smtClean="0"/>
              <a:t>Explanation?</a:t>
            </a:r>
            <a:endParaRPr lang="en-US" dirty="0"/>
          </a:p>
          <a:p>
            <a:r>
              <a:rPr lang="en-US" dirty="0"/>
              <a:t>Multivariate </a:t>
            </a:r>
            <a:r>
              <a:rPr lang="en-US" dirty="0" smtClean="0"/>
              <a:t>analysis?</a:t>
            </a:r>
            <a:endParaRPr lang="en-US" dirty="0"/>
          </a:p>
          <a:p>
            <a:r>
              <a:rPr lang="en-US" dirty="0"/>
              <a:t>Integration of </a:t>
            </a:r>
            <a:r>
              <a:rPr lang="en-US" dirty="0" smtClean="0"/>
              <a:t>Evidence?</a:t>
            </a:r>
            <a:endParaRPr lang="en-US" dirty="0"/>
          </a:p>
          <a:p>
            <a:r>
              <a:rPr lang="en-US" dirty="0" smtClean="0"/>
              <a:t>Documentation? [process &amp; provenance]</a:t>
            </a:r>
            <a:endParaRPr lang="en-US" dirty="0"/>
          </a:p>
          <a:p>
            <a:r>
              <a:rPr lang="en-US" dirty="0"/>
              <a:t>Content </a:t>
            </a:r>
            <a:r>
              <a:rPr lang="en-US" dirty="0" smtClean="0"/>
              <a:t>(Most Important)</a:t>
            </a:r>
            <a:endParaRPr lang="en-US" dirty="0"/>
          </a:p>
          <a:p>
            <a:pPr marL="0" indent="0">
              <a:buNone/>
            </a:pP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202" r="9665" b="33598"/>
          <a:stretch/>
        </p:blipFill>
        <p:spPr>
          <a:xfrm>
            <a:off x="5753259" y="1673272"/>
            <a:ext cx="3410857" cy="4553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3278" y="1322083"/>
            <a:ext cx="12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Tufte</a:t>
            </a:r>
            <a:r>
              <a:rPr lang="en-US" dirty="0" smtClean="0"/>
              <a:t> (Yale)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5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Making Queries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Define the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query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800" dirty="0" err="1">
                <a:latin typeface="Geneva" charset="0"/>
                <a:ea typeface="ＭＳ Ｐゴシック" charset="0"/>
                <a:cs typeface="ＭＳ Ｐゴシック" charset="0"/>
              </a:rPr>
              <a:t>ies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] you wish to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support 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latin typeface="Geneva" charset="0"/>
                <a:ea typeface="ＭＳ Ｐゴシック" charset="0"/>
                <a:cs typeface="ＭＳ Ｐゴシック" charset="0"/>
              </a:rPr>
              <a:t>The special skill of designers … [is] the talent to analyze a design in terms of its ability to support the visual queries of others…</a:t>
            </a: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Patterns </a:t>
            </a:r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 visual system 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Cognitive process prediction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A continual fresh eye </a:t>
            </a:r>
          </a:p>
        </p:txBody>
      </p:sp>
    </p:spTree>
    <p:extLst>
      <p:ext uri="{BB962C8B-B14F-4D97-AF65-F5344CB8AC3E}">
        <p14:creationId xmlns:p14="http://schemas.microsoft.com/office/powerpoint/2010/main" val="170535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Another 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33481"/>
            <a:ext cx="6280441" cy="990107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73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6964363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295400" y="1457199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www.visual-literacy.org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Comparison by Keim</a:t>
            </a:r>
          </a:p>
        </p:txBody>
      </p:sp>
      <p:pic>
        <p:nvPicPr>
          <p:cNvPr id="819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171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13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60" y="310162"/>
            <a:ext cx="7536725" cy="990107"/>
          </a:xfrm>
        </p:spPr>
        <p:txBody>
          <a:bodyPr/>
          <a:lstStyle/>
          <a:p>
            <a:r>
              <a:rPr lang="en-US" dirty="0" smtClean="0"/>
              <a:t>The earth is getting warmer [which is closest to your view]: Create a </a:t>
            </a:r>
            <a:r>
              <a:rPr lang="en-US" dirty="0" err="1" smtClean="0"/>
              <a:t>viz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713803"/>
              </p:ext>
            </p:extLst>
          </p:nvPr>
        </p:nvGraphicFramePr>
        <p:xfrm>
          <a:off x="126996" y="1469570"/>
          <a:ext cx="8944431" cy="4834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91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</a:tblGrid>
              <a:tr h="8527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Sci. ‘14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Sci.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‘09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12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10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08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07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 06</a:t>
                      </a:r>
                      <a:endParaRPr lang="en-US" dirty="0"/>
                    </a:p>
                  </a:txBody>
                  <a:tcPr vert="vert270"/>
                </a:tc>
              </a:tr>
              <a:tr h="816429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 of human 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1124857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</a:t>
                      </a:r>
                      <a:r>
                        <a:rPr lang="en-US" baseline="0" dirty="0" smtClean="0"/>
                        <a:t> of natural patterns in the earth’s environment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489857">
                <a:tc>
                  <a:txBody>
                    <a:bodyPr/>
                    <a:lstStyle/>
                    <a:p>
                      <a:r>
                        <a:rPr lang="en-US" dirty="0" smtClean="0"/>
                        <a:t>No solid evidence</a:t>
                      </a:r>
                      <a:r>
                        <a:rPr lang="en-US" baseline="0" dirty="0" smtClean="0"/>
                        <a:t> it is warming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689989">
                <a:tc>
                  <a:txBody>
                    <a:bodyPr/>
                    <a:lstStyle/>
                    <a:p>
                      <a:r>
                        <a:rPr lang="en-US" dirty="0" smtClean="0"/>
                        <a:t>Don’t know/refused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5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5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9563" b="-3890"/>
          <a:stretch/>
        </p:blipFill>
        <p:spPr>
          <a:xfrm>
            <a:off x="1353685" y="5914572"/>
            <a:ext cx="7048500" cy="165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2"/>
          <p:cNvPicPr>
            <a:picLocks noChangeAspect="1"/>
          </p:cNvPicPr>
          <p:nvPr/>
        </p:nvPicPr>
        <p:blipFill rotWithShape="1">
          <a:blip r:embed="rId3"/>
          <a:srcRect b="80795"/>
          <a:stretch/>
        </p:blipFill>
        <p:spPr>
          <a:xfrm>
            <a:off x="1371828" y="310162"/>
            <a:ext cx="7048500" cy="221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Animation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http://</a:t>
            </a:r>
            <a:r>
              <a:rPr lang="en-US" sz="2000" dirty="0" err="1"/>
              <a:t>www.bloomberg.com</a:t>
            </a:r>
            <a:r>
              <a:rPr lang="en-US" sz="2000" dirty="0"/>
              <a:t>/graphics/2014-hottest-year-on-record/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eneva" charset="0"/>
                <a:ea typeface="ＭＳ Ｐゴシック" charset="0"/>
                <a:cs typeface="ＭＳ Ｐゴシック" charset="0"/>
              </a:rPr>
              <a:t>Does visualization help?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lvl="1" indent="0">
              <a:buNone/>
            </a:pPr>
            <a:r>
              <a:rPr lang="en-US" sz="2400" dirty="0" smtClean="0">
                <a:latin typeface="Geneva" charset="0"/>
                <a:ea typeface="ＭＳ Ｐゴシック" charset="0"/>
              </a:rPr>
              <a:t>The </a:t>
            </a:r>
            <a:r>
              <a:rPr lang="en-US" sz="2400" dirty="0">
                <a:latin typeface="Geneva" charset="0"/>
                <a:ea typeface="ＭＳ Ｐゴシック" charset="0"/>
              </a:rPr>
              <a:t>jury is still out</a:t>
            </a:r>
          </a:p>
          <a:p>
            <a:pPr marL="228600" lvl="1" indent="0">
              <a:buNone/>
            </a:pPr>
            <a:r>
              <a:rPr lang="en-US" sz="2400" dirty="0">
                <a:latin typeface="Geneva" charset="0"/>
                <a:ea typeface="ＭＳ Ｐゴシック" charset="0"/>
              </a:rPr>
              <a:t>Still supplemental at best for text collections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A correlation with spatial ability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Learning effects: with practice ability on visual display begins to equal that of </a:t>
            </a:r>
            <a:r>
              <a:rPr lang="en-US" sz="2000" dirty="0" smtClean="0">
                <a:latin typeface="Geneva" charset="0"/>
                <a:ea typeface="ＭＳ Ｐゴシック" charset="0"/>
              </a:rPr>
              <a:t>text</a:t>
            </a:r>
            <a:endParaRPr lang="en-US" sz="2000" dirty="0"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feedback</a:t>
            </a:r>
            <a:endParaRPr lang="en-US" dirty="0" smtClean="0"/>
          </a:p>
          <a:p>
            <a:r>
              <a:rPr lang="en-US" dirty="0" smtClean="0"/>
              <a:t>Quiz </a:t>
            </a:r>
            <a:r>
              <a:rPr lang="en-US" dirty="0" smtClean="0"/>
              <a:t>3</a:t>
            </a:r>
          </a:p>
          <a:p>
            <a:r>
              <a:rPr lang="en-US" dirty="0" smtClean="0"/>
              <a:t>Light Overview of Info </a:t>
            </a:r>
            <a:r>
              <a:rPr lang="en-US" dirty="0" err="1" smtClean="0"/>
              <a:t>Viz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Practice</a:t>
            </a:r>
          </a:p>
          <a:p>
            <a:r>
              <a:rPr lang="en-US" dirty="0" smtClean="0"/>
              <a:t>Byte 3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great </a:t>
            </a:r>
            <a:r>
              <a:rPr lang="en-US" dirty="0" smtClean="0"/>
              <a:t>visualizations: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day in </a:t>
            </a:r>
            <a:r>
              <a:rPr lang="en-US" dirty="0"/>
              <a:t>the life: </a:t>
            </a:r>
            <a:r>
              <a:rPr lang="en-US" dirty="0">
                <a:hlinkClick r:id="rId2"/>
              </a:rPr>
              <a:t>http://flowingdata.com/2015/12/15/a-day-in-the-life-of-americans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Alternative view of </a:t>
            </a:r>
            <a:r>
              <a:rPr lang="en-US" dirty="0" smtClean="0">
                <a:hlinkClick r:id="rId3"/>
              </a:rPr>
              <a:t>how different groups spend their days</a:t>
            </a:r>
            <a:endParaRPr lang="en-US" dirty="0" smtClean="0"/>
          </a:p>
          <a:p>
            <a:r>
              <a:rPr lang="en-US" dirty="0" smtClean="0"/>
              <a:t>US </a:t>
            </a:r>
            <a:r>
              <a:rPr lang="en-US" dirty="0" smtClean="0">
                <a:hlinkClick r:id="rId4"/>
              </a:rPr>
              <a:t>thanksgiving flights</a:t>
            </a:r>
            <a:endParaRPr lang="en-US" dirty="0"/>
          </a:p>
          <a:p>
            <a:r>
              <a:rPr lang="en-US" dirty="0" smtClean="0">
                <a:hlinkClick r:id="rId5"/>
              </a:rPr>
              <a:t>Syrian conflict relationships explained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Boston’s subway system </a:t>
            </a:r>
            <a:r>
              <a:rPr lang="en-US" dirty="0" smtClean="0"/>
              <a:t>in small multiples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3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Quiz 3 Code: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 smtClean="0"/>
              <a:t>twonine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847153"/>
            <a:ext cx="7048804" cy="4943918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b="1" dirty="0"/>
              <a:t>After </a:t>
            </a:r>
            <a:r>
              <a:rPr lang="en-US" b="1" dirty="0" smtClean="0"/>
              <a:t>this, </a:t>
            </a:r>
            <a:r>
              <a:rPr lang="en-US" b="1" dirty="0"/>
              <a:t>you should be able to:</a:t>
            </a:r>
            <a:r>
              <a:rPr lang="en-US" sz="3600" dirty="0"/>
              <a:t> </a:t>
            </a:r>
            <a:endParaRPr lang="en-US" sz="1200" dirty="0"/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Understand key design goals for a visualization 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sz="2800" dirty="0" smtClean="0"/>
              <a:t>Recognize positive properties of a visualization, such as telling a story and self-documenting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Discuss pros and cons of different evaluation approaches</a:t>
            </a:r>
            <a:endParaRPr lang="en-US" sz="2800" dirty="0" smtClean="0"/>
          </a:p>
          <a:p>
            <a:pPr marL="320675" indent="-320675" defTabSz="852488">
              <a:spcBef>
                <a:spcPct val="25000"/>
              </a:spcBef>
              <a:buSzPct val="80000"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8921" y="608222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www.dear-data.com</a:t>
            </a:r>
            <a:r>
              <a:rPr lang="en-US" dirty="0"/>
              <a:t>/all/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2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8921" y="608222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www.dear-data.com</a:t>
            </a:r>
            <a:r>
              <a:rPr lang="en-US" dirty="0"/>
              <a:t>/all/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17366</TotalTime>
  <Words>999</Words>
  <Application>Microsoft Macintosh PowerPoint</Application>
  <PresentationFormat>On-screen Show (4:3)</PresentationFormat>
  <Paragraphs>263</Paragraphs>
  <Slides>30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Copperplate</vt:lpstr>
      <vt:lpstr>Courier</vt:lpstr>
      <vt:lpstr>Geneva</vt:lpstr>
      <vt:lpstr>Helvetica</vt:lpstr>
      <vt:lpstr>ＭＳ Ｐゴシック</vt:lpstr>
      <vt:lpstr>Wingdings</vt:lpstr>
      <vt:lpstr>Arial</vt:lpstr>
      <vt:lpstr>Office Theme</vt:lpstr>
      <vt:lpstr>PowerPoint Presentation</vt:lpstr>
      <vt:lpstr>Simple, Interactive, Informative</vt:lpstr>
      <vt:lpstr>Goals for today</vt:lpstr>
      <vt:lpstr>Goals for today</vt:lpstr>
      <vt:lpstr>Goals</vt:lpstr>
      <vt:lpstr>Dear Data</vt:lpstr>
      <vt:lpstr>Dear Data</vt:lpstr>
      <vt:lpstr>Dear Data</vt:lpstr>
      <vt:lpstr>Dear Data</vt:lpstr>
      <vt:lpstr>Dear Data</vt:lpstr>
      <vt:lpstr>Dear Data</vt:lpstr>
      <vt:lpstr>Hans Rosling on Health &amp; Wealth</vt:lpstr>
      <vt:lpstr>What is Information Visualization?</vt:lpstr>
      <vt:lpstr>What is Information Visualization?</vt:lpstr>
      <vt:lpstr>What is Information Visualization?</vt:lpstr>
      <vt:lpstr>The Power of Visualization</vt:lpstr>
      <vt:lpstr>The Power of Visualization</vt:lpstr>
      <vt:lpstr>The Power of Design and interaction in Visualization</vt:lpstr>
      <vt:lpstr>Narrative in Visualization</vt:lpstr>
      <vt:lpstr>Planning a Visualization</vt:lpstr>
      <vt:lpstr>Making Queries</vt:lpstr>
      <vt:lpstr>Narrative in Visualization</vt:lpstr>
      <vt:lpstr>Visualization Techniques</vt:lpstr>
      <vt:lpstr>Comparison by Keim</vt:lpstr>
      <vt:lpstr>The earth is getting warmer [which is closest to your view]: Create a viz</vt:lpstr>
      <vt:lpstr>PowerPoint Presentation</vt:lpstr>
      <vt:lpstr>PowerPoint Presentation</vt:lpstr>
      <vt:lpstr>Use of Animation in Visualization</vt:lpstr>
      <vt:lpstr>Does visualization help?</vt:lpstr>
      <vt:lpstr>Other great visualizations: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nbanovic</cp:lastModifiedBy>
  <cp:revision>420</cp:revision>
  <dcterms:created xsi:type="dcterms:W3CDTF">2013-10-07T16:54:34Z</dcterms:created>
  <dcterms:modified xsi:type="dcterms:W3CDTF">2017-02-09T05:35:01Z</dcterms:modified>
</cp:coreProperties>
</file>